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0"/>
  </p:notesMasterIdLst>
  <p:sldIdLst>
    <p:sldId id="278" r:id="rId5"/>
    <p:sldId id="289" r:id="rId6"/>
    <p:sldId id="290" r:id="rId7"/>
    <p:sldId id="279" r:id="rId8"/>
    <p:sldId id="280" r:id="rId9"/>
    <p:sldId id="281" r:id="rId10"/>
    <p:sldId id="283" r:id="rId11"/>
    <p:sldId id="284" r:id="rId12"/>
    <p:sldId id="285" r:id="rId13"/>
    <p:sldId id="286" r:id="rId14"/>
    <p:sldId id="292" r:id="rId15"/>
    <p:sldId id="293" r:id="rId16"/>
    <p:sldId id="282" r:id="rId17"/>
    <p:sldId id="287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569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55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08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2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09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2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31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906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177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1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kcentar.edu.rs/srednja-skola" TargetMode="External"/><Relationship Id="rId4" Type="http://schemas.openxmlformats.org/officeDocument/2006/relationships/hyperlink" Target="https://www.oisszarkozrenjanin.edu.rs/srednja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n.hu/szemelyiseg-teszt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kvizapo.hu/teszt/351415-milyen-munka-valo-neke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etpalya.munka.hu/kerdoivek" TargetMode="External"/><Relationship Id="rId5" Type="http://schemas.openxmlformats.org/officeDocument/2006/relationships/hyperlink" Target="https://tanuljtovabb.hu/milyen-szakma-illik-hozzad/" TargetMode="External"/><Relationship Id="rId4" Type="http://schemas.openxmlformats.org/officeDocument/2006/relationships/hyperlink" Target="http://www.vodiczaosnovce.nsz.gov.rs/" TargetMode="External"/><Relationship Id="rId9" Type="http://schemas.openxmlformats.org/officeDocument/2006/relationships/hyperlink" Target="https://www.16personalities.com/hu/ingyenes-szem%C3%A9lyis%C3%A9gtesz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tv.rs/matur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www.hts.edu.rs/index.php/h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itehnickasu.edu.rs/plan-upisa/" TargetMode="External"/><Relationship Id="rId5" Type="http://schemas.openxmlformats.org/officeDocument/2006/relationships/hyperlink" Target="http://hu.politehnickasu.edu.rs/" TargetMode="External"/><Relationship Id="rId4" Type="http://schemas.openxmlformats.org/officeDocument/2006/relationships/hyperlink" Target="http://www.medicinskasu.edu.rs/hu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ulinum.edu.rs/index.php?option=com_content&amp;view=article&amp;id=51&amp;Itemid=1&amp;lang=hu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www.gimnazijasubotica.edu.rs/m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konomskasu.edu.rs/hu/kezdolap/" TargetMode="External"/><Relationship Id="rId5" Type="http://schemas.openxmlformats.org/officeDocument/2006/relationships/hyperlink" Target="https://upis.tsis.edu.rs/hu/indexhu.php" TargetMode="External"/><Relationship Id="rId4" Type="http://schemas.openxmlformats.org/officeDocument/2006/relationships/hyperlink" Target="http://tsis.edu.r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zickasu.edu.rs/?lang=hu" TargetMode="External"/><Relationship Id="rId5" Type="http://schemas.openxmlformats.org/officeDocument/2006/relationships/hyperlink" Target="http://www.bolyai-zenta.edu.rs/" TargetMode="External"/><Relationship Id="rId4" Type="http://schemas.openxmlformats.org/officeDocument/2006/relationships/hyperlink" Target="http://tg.edu.rs/hu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424" y="1673524"/>
            <a:ext cx="3648612" cy="2420504"/>
          </a:xfrm>
        </p:spPr>
        <p:txBody>
          <a:bodyPr>
            <a:normAutofit/>
          </a:bodyPr>
          <a:lstStyle/>
          <a:p>
            <a:pPr algn="l"/>
            <a:r>
              <a:rPr lang="sr-Cyrl-RS" sz="4000" dirty="0"/>
              <a:t>А </a:t>
            </a:r>
            <a:r>
              <a:rPr lang="hu-HU" sz="4000" dirty="0"/>
              <a:t>továbbtanulásról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endParaRPr lang="hu-HU" sz="2300" dirty="0"/>
          </a:p>
          <a:p>
            <a:pPr algn="l"/>
            <a:r>
              <a:rPr lang="hu-HU" dirty="0"/>
              <a:t>Tanulóknak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hu-HU" sz="4000" dirty="0"/>
              <a:t>Speciális iskolák</a:t>
            </a:r>
            <a:endParaRPr lang="en-US" sz="4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774883"/>
          </a:xfrm>
        </p:spPr>
        <p:txBody>
          <a:bodyPr anchor="t">
            <a:normAutofit fontScale="92500" lnSpcReduction="10000"/>
          </a:bodyPr>
          <a:lstStyle/>
          <a:p>
            <a:pPr marL="36900" indent="0">
              <a:buNone/>
            </a:pPr>
            <a:r>
              <a:rPr lang="hu-HU" sz="2400" dirty="0"/>
              <a:t>Žarko Zrenjanin Speciális Iskola</a:t>
            </a:r>
          </a:p>
          <a:p>
            <a:pPr marL="36900" indent="0">
              <a:buNone/>
            </a:pPr>
            <a:r>
              <a:rPr lang="hu-HU" sz="2400" dirty="0">
                <a:hlinkClick r:id="rId4"/>
              </a:rPr>
              <a:t>https://www.oisszarkozrenjanin.edu.rs/srednja.php</a:t>
            </a:r>
            <a:r>
              <a:rPr lang="hu-HU" sz="2400" dirty="0"/>
              <a:t> </a:t>
            </a:r>
          </a:p>
          <a:p>
            <a:pPr marL="36900" indent="0">
              <a:buNone/>
            </a:pPr>
            <a:r>
              <a:rPr lang="hu-HU" sz="2400" dirty="0"/>
              <a:t>Dositej Obradović Speciális Iskola</a:t>
            </a:r>
          </a:p>
          <a:p>
            <a:pPr marL="36900" indent="0">
              <a:buNone/>
            </a:pPr>
            <a:r>
              <a:rPr lang="hu-HU" sz="2400" dirty="0">
                <a:hlinkClick r:id="rId5"/>
              </a:rPr>
              <a:t>http://www.skcentar.edu.rs/srednja-skola</a:t>
            </a:r>
            <a:r>
              <a:rPr lang="hu-HU" sz="2400" dirty="0"/>
              <a:t> </a:t>
            </a:r>
          </a:p>
          <a:p>
            <a:pPr marL="36900" indent="0">
              <a:buNone/>
            </a:pPr>
            <a:endParaRPr lang="hu-HU" sz="2400" dirty="0"/>
          </a:p>
          <a:p>
            <a:pPr marL="36900" indent="0">
              <a:buNone/>
            </a:pPr>
            <a:r>
              <a:rPr lang="hu-HU" sz="2400" dirty="0"/>
              <a:t>*ezekben az iskolákban is nyílnak tagozatok magyar nyelven, azoknak a tanulóknak ajánljuk, akik eddig sajátos nevelési tervvel tanultak (IOP)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814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29" y="0"/>
            <a:ext cx="4538124" cy="1463040"/>
          </a:xfrm>
        </p:spPr>
        <p:txBody>
          <a:bodyPr anchor="b">
            <a:normAutofit/>
          </a:bodyPr>
          <a:lstStyle/>
          <a:p>
            <a:pPr algn="l"/>
            <a:r>
              <a:rPr lang="hu-HU" sz="4000" dirty="0"/>
              <a:t>Valahol máshol...?</a:t>
            </a:r>
            <a:r>
              <a:rPr lang="en-US" sz="4000" dirty="0"/>
              <a:t>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264" y="1724297"/>
            <a:ext cx="5075484" cy="4214864"/>
          </a:xfrm>
        </p:spPr>
        <p:txBody>
          <a:bodyPr anchor="t">
            <a:normAutofit fontScale="92500"/>
          </a:bodyPr>
          <a:lstStyle/>
          <a:p>
            <a:r>
              <a:rPr lang="sr-Latn-RS" dirty="0">
                <a:effectLst/>
              </a:rPr>
              <a:t>Azok, akik Magyarországon tanulnának tovább, már leadták jelentkezésüket.</a:t>
            </a:r>
          </a:p>
          <a:p>
            <a:r>
              <a:rPr lang="sr-Latn-RS" dirty="0">
                <a:effectLst/>
              </a:rPr>
              <a:t>Akik pedig esetleg már elég magabiztosságot, és önállóságot éreznek magukban, azok más városokból is választhatnak középiskolát, mint: Magyarkanizsa, Topolya, Zenta, Zombor...</a:t>
            </a:r>
          </a:p>
          <a:p>
            <a:r>
              <a:rPr lang="sr-Latn-RS" dirty="0">
                <a:effectLst/>
              </a:rPr>
              <a:t>Ez esetben is el lehet dönteni, hogy </a:t>
            </a:r>
            <a:r>
              <a:rPr lang="sr-Latn-RS">
                <a:effectLst/>
              </a:rPr>
              <a:t>kollégiumba költöznétek </a:t>
            </a:r>
            <a:r>
              <a:rPr lang="sr-Latn-RS" dirty="0">
                <a:effectLst/>
              </a:rPr>
              <a:t>vagy naponta utaznátok/ingáznátok inkább.</a:t>
            </a:r>
          </a:p>
        </p:txBody>
      </p:sp>
    </p:spTree>
    <p:extLst>
      <p:ext uri="{BB962C8B-B14F-4D97-AF65-F5344CB8AC3E}">
        <p14:creationId xmlns:p14="http://schemas.microsoft.com/office/powerpoint/2010/main" val="326334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29" y="0"/>
            <a:ext cx="4538124" cy="1463040"/>
          </a:xfrm>
        </p:spPr>
        <p:txBody>
          <a:bodyPr anchor="b">
            <a:normAutofit/>
          </a:bodyPr>
          <a:lstStyle/>
          <a:p>
            <a:pPr algn="l"/>
            <a:r>
              <a:rPr lang="hu-HU" sz="4000" dirty="0"/>
              <a:t>Ami még szűkíti a lehetőségeket...</a:t>
            </a:r>
            <a:r>
              <a:rPr lang="en-US" sz="4000" dirty="0"/>
              <a:t>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264" y="1724297"/>
            <a:ext cx="5075484" cy="4214864"/>
          </a:xfrm>
        </p:spPr>
        <p:txBody>
          <a:bodyPr anchor="t">
            <a:normAutofit/>
          </a:bodyPr>
          <a:lstStyle/>
          <a:p>
            <a:r>
              <a:rPr lang="sr-Latn-RS" dirty="0">
                <a:effectLst/>
              </a:rPr>
              <a:t>Az lehetetlen elképzelések kizárása:</a:t>
            </a:r>
          </a:p>
          <a:p>
            <a:pPr>
              <a:buFontTx/>
              <a:buChar char="-"/>
            </a:pPr>
            <a:r>
              <a:rPr lang="sr-Latn-RS" dirty="0">
                <a:effectLst/>
              </a:rPr>
              <a:t>amihez nincsenek meg a képességek, </a:t>
            </a:r>
          </a:p>
          <a:p>
            <a:pPr>
              <a:buFontTx/>
              <a:buChar char="-"/>
            </a:pPr>
            <a:r>
              <a:rPr lang="sr-Latn-RS" dirty="0">
                <a:effectLst/>
              </a:rPr>
              <a:t>ahova nem sikerül bejutni a gyenge tanulmányi eredmény miatt,</a:t>
            </a:r>
          </a:p>
          <a:p>
            <a:pPr>
              <a:buFontTx/>
              <a:buChar char="-"/>
            </a:pPr>
            <a:r>
              <a:rPr lang="sr-Latn-RS" dirty="0">
                <a:effectLst/>
              </a:rPr>
              <a:t>egészségügyi ellenjavallatok.</a:t>
            </a:r>
          </a:p>
        </p:txBody>
      </p:sp>
    </p:spTree>
    <p:extLst>
      <p:ext uri="{BB962C8B-B14F-4D97-AF65-F5344CB8AC3E}">
        <p14:creationId xmlns:p14="http://schemas.microsoft.com/office/powerpoint/2010/main" val="123031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29" y="0"/>
            <a:ext cx="4538124" cy="1463040"/>
          </a:xfrm>
        </p:spPr>
        <p:txBody>
          <a:bodyPr anchor="b">
            <a:normAutofit/>
          </a:bodyPr>
          <a:lstStyle/>
          <a:p>
            <a:pPr algn="l"/>
            <a:r>
              <a:rPr lang="hu-HU" sz="4000" dirty="0"/>
              <a:t>Ami még szűkíti a lehetőségeket...</a:t>
            </a:r>
            <a:r>
              <a:rPr lang="en-US" sz="4000" dirty="0"/>
              <a:t>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264" y="1724297"/>
            <a:ext cx="5075484" cy="4214864"/>
          </a:xfrm>
        </p:spPr>
        <p:txBody>
          <a:bodyPr anchor="t">
            <a:normAutofit/>
          </a:bodyPr>
          <a:lstStyle/>
          <a:p>
            <a:r>
              <a:rPr lang="sr-Latn-RS" dirty="0">
                <a:effectLst/>
              </a:rPr>
              <a:t>Az lehetetlen elképzelések kizárása:</a:t>
            </a:r>
          </a:p>
          <a:p>
            <a:pPr>
              <a:buFontTx/>
              <a:buChar char="-"/>
            </a:pPr>
            <a:r>
              <a:rPr lang="sr-Latn-RS" dirty="0">
                <a:effectLst/>
              </a:rPr>
              <a:t>amihez nincsenek meg a képességek, </a:t>
            </a:r>
          </a:p>
          <a:p>
            <a:pPr>
              <a:buFontTx/>
              <a:buChar char="-"/>
            </a:pPr>
            <a:r>
              <a:rPr lang="sr-Latn-RS" dirty="0">
                <a:effectLst/>
              </a:rPr>
              <a:t>ahova nem sikerül bejutni a gyenge tanulmányi eredmény miatt,</a:t>
            </a:r>
          </a:p>
          <a:p>
            <a:pPr>
              <a:buFontTx/>
              <a:buChar char="-"/>
            </a:pPr>
            <a:r>
              <a:rPr lang="sr-Latn-RS" dirty="0">
                <a:effectLst/>
              </a:rPr>
              <a:t>egészségügyi ellenjavallatok.</a:t>
            </a:r>
          </a:p>
        </p:txBody>
      </p:sp>
    </p:spTree>
    <p:extLst>
      <p:ext uri="{BB962C8B-B14F-4D97-AF65-F5344CB8AC3E}">
        <p14:creationId xmlns:p14="http://schemas.microsoft.com/office/powerpoint/2010/main" val="1312577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963" y="501588"/>
            <a:ext cx="4538124" cy="865573"/>
          </a:xfrm>
        </p:spPr>
        <p:txBody>
          <a:bodyPr anchor="b">
            <a:normAutofit fontScale="90000"/>
          </a:bodyPr>
          <a:lstStyle/>
          <a:p>
            <a:pPr algn="l"/>
            <a:r>
              <a:rPr lang="hu-HU" sz="4000" dirty="0"/>
              <a:t>Tesztek és kérdőívek</a:t>
            </a:r>
            <a:br>
              <a:rPr lang="hu-HU" sz="4000" dirty="0"/>
            </a:br>
            <a:endParaRPr lang="en-US" sz="4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919" y="1483875"/>
            <a:ext cx="4403596" cy="4872537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dirty="0">
                <a:hlinkClick r:id="rId4"/>
              </a:rPr>
              <a:t>http://www.vodiczaosnovce.nsz.gov.rs/</a:t>
            </a:r>
            <a:r>
              <a:rPr lang="hu-HU" sz="2400" dirty="0"/>
              <a:t> </a:t>
            </a:r>
          </a:p>
          <a:p>
            <a:r>
              <a:rPr lang="en-US" sz="2400" dirty="0">
                <a:hlinkClick r:id="rId5"/>
              </a:rPr>
              <a:t>https://tanuljtovabb.hu/milyen-szakma-illik-hozzad/</a:t>
            </a:r>
            <a:endParaRPr lang="hu-HU" sz="2400" dirty="0"/>
          </a:p>
          <a:p>
            <a:r>
              <a:rPr lang="en-US" sz="2400" dirty="0">
                <a:hlinkClick r:id="rId6"/>
              </a:rPr>
              <a:t>http://eletpalya.munka.hu/kerdoivek</a:t>
            </a:r>
            <a:r>
              <a:rPr lang="hu-HU" sz="2400" dirty="0"/>
              <a:t> </a:t>
            </a:r>
          </a:p>
          <a:p>
            <a:r>
              <a:rPr lang="en-US" sz="2400" dirty="0">
                <a:hlinkClick r:id="rId7"/>
              </a:rPr>
              <a:t>http://kvizapo.hu/teszt/351415-milyen-munka-valo-neked</a:t>
            </a:r>
            <a:r>
              <a:rPr lang="hu-HU" sz="2400" dirty="0"/>
              <a:t> </a:t>
            </a:r>
          </a:p>
          <a:p>
            <a:r>
              <a:rPr lang="en-US" sz="2400" dirty="0">
                <a:hlinkClick r:id="rId8"/>
              </a:rPr>
              <a:t>https://www.nn.hu/szemelyiseg-teszt</a:t>
            </a:r>
            <a:r>
              <a:rPr lang="hu-HU" sz="2400" dirty="0"/>
              <a:t> </a:t>
            </a:r>
          </a:p>
          <a:p>
            <a:r>
              <a:rPr lang="en-US" sz="2400" dirty="0">
                <a:hlinkClick r:id="rId9"/>
              </a:rPr>
              <a:t>https://www.16personalities.com/hu/ingyenes-szem%C3%A9lyis%C3%A9gteszt</a:t>
            </a:r>
            <a:r>
              <a:rPr lang="hu-HU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11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2C28-8FCC-466C-BC41-656964557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 további kérdéseid lennének, fordulj hozzánk bizalommal!</a:t>
            </a:r>
            <a:endParaRPr lang="sr-Lat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6099B-86DB-4CA5-92D3-94BE3C4C5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Az iskola szakszolgálata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86431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50FAF-AB9C-4B4F-A4EE-7E2A77E1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661828"/>
            <a:ext cx="10353762" cy="3534344"/>
          </a:xfrm>
        </p:spPr>
        <p:txBody>
          <a:bodyPr/>
          <a:lstStyle/>
          <a:p>
            <a:r>
              <a:rPr lang="sr-Latn-RS" dirty="0">
                <a:solidFill>
                  <a:srgbClr val="FF0000"/>
                </a:solidFill>
              </a:rPr>
              <a:t>„Válaszd azt a munkát, amit szeretsz, és soha többé nem kell dolgoznod egy napot sem az életben!” /Konfuciusz</a:t>
            </a:r>
          </a:p>
        </p:txBody>
      </p:sp>
    </p:spTree>
    <p:extLst>
      <p:ext uri="{BB962C8B-B14F-4D97-AF65-F5344CB8AC3E}">
        <p14:creationId xmlns:p14="http://schemas.microsoft.com/office/powerpoint/2010/main" val="83464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DCD6-4D05-491D-AC45-434EE2A1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effectLst/>
              </a:rPr>
              <a:t>A sikeres pályaválasztás feltételei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02799-79FB-42B4-9766-E75D45FD2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171950"/>
          </a:xfrm>
        </p:spPr>
        <p:txBody>
          <a:bodyPr>
            <a:normAutofit/>
          </a:bodyPr>
          <a:lstStyle/>
          <a:p>
            <a:r>
              <a:rPr lang="sr-Latn-RS" sz="3600" dirty="0">
                <a:effectLst/>
              </a:rPr>
              <a:t>Megfelelő pályaismeret</a:t>
            </a:r>
          </a:p>
          <a:p>
            <a:r>
              <a:rPr lang="sr-Latn-RS" sz="3600" dirty="0">
                <a:effectLst/>
              </a:rPr>
              <a:t>Reális önismeret</a:t>
            </a:r>
          </a:p>
          <a:p>
            <a:r>
              <a:rPr lang="sr-Latn-RS" sz="3600" dirty="0">
                <a:effectLst/>
              </a:rPr>
              <a:t>Pályaválasztási érettség - határozott életcél, egyéni értékrendszer, értékorientáció, saját adottságok és a pályaadottságok összeegyeztetésének képessége.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125943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hu-HU" sz="4000" dirty="0"/>
              <a:t>Ami segít</a:t>
            </a:r>
            <a:r>
              <a:rPr lang="en-US" sz="4000" dirty="0"/>
              <a:t>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hu-HU" sz="2400" dirty="0"/>
              <a:t>A felkészítő órák</a:t>
            </a:r>
          </a:p>
          <a:p>
            <a:pPr marL="36900" lvl="0" indent="0">
              <a:buNone/>
            </a:pPr>
            <a:r>
              <a:rPr lang="hu-HU" sz="2400" dirty="0"/>
              <a:t>A korábbi záróvizsga feladatsorok gyűjteménye</a:t>
            </a:r>
          </a:p>
          <a:p>
            <a:pPr marL="36900" lvl="0" indent="0">
              <a:buNone/>
            </a:pPr>
            <a:r>
              <a:rPr lang="hu-HU" sz="2400" dirty="0"/>
              <a:t>Az középiskolák bemutatkozása</a:t>
            </a:r>
          </a:p>
          <a:p>
            <a:pPr marL="36900" lvl="0" indent="0">
              <a:buNone/>
            </a:pPr>
            <a:r>
              <a:rPr lang="hu-HU" sz="2400" dirty="0"/>
              <a:t>Az idősebb, középiskolai barátok beszámolói, tapasztalatai</a:t>
            </a:r>
          </a:p>
          <a:p>
            <a:pPr marL="36900" lvl="0" indent="0">
              <a:buNone/>
            </a:pPr>
            <a:r>
              <a:rPr lang="hu-HU" sz="2400" dirty="0"/>
              <a:t>Érdeklődés- és képességtesztek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r>
              <a:rPr lang="hu-HU" sz="4000" dirty="0"/>
              <a:t>A felkészítő órák</a:t>
            </a:r>
            <a:endParaRPr lang="en-US" sz="4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735543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US" sz="2400" dirty="0">
                <a:hlinkClick r:id="rId4"/>
              </a:rPr>
              <a:t>http://rtv.rs/matura</a:t>
            </a:r>
            <a:endParaRPr lang="hu-HU" sz="2400" dirty="0"/>
          </a:p>
          <a:p>
            <a:pPr marL="36900" indent="0">
              <a:buNone/>
            </a:pP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A117C0-96C1-407C-AA7F-3E9A3C34DDD5}"/>
              </a:ext>
            </a:extLst>
          </p:cNvPr>
          <p:cNvSpPr txBox="1">
            <a:spLocks/>
          </p:cNvSpPr>
          <p:nvPr/>
        </p:nvSpPr>
        <p:spPr>
          <a:xfrm>
            <a:off x="6964116" y="2377736"/>
            <a:ext cx="4538124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900" lvl="0"/>
            <a:r>
              <a:rPr lang="hu-HU" sz="4000" dirty="0"/>
              <a:t>A korábbi záróvizsga feladatsorok gyűjteménye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CCE422-B7F7-483C-99D6-9E9CD97177C3}"/>
              </a:ext>
            </a:extLst>
          </p:cNvPr>
          <p:cNvSpPr txBox="1">
            <a:spLocks/>
          </p:cNvSpPr>
          <p:nvPr/>
        </p:nvSpPr>
        <p:spPr>
          <a:xfrm>
            <a:off x="7035021" y="3625701"/>
            <a:ext cx="4403596" cy="129252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hu-HU" sz="2400" dirty="0">
                <a:solidFill>
                  <a:srgbClr val="FF0000"/>
                </a:solidFill>
              </a:rPr>
              <a:t>Ezt korábban megvásárolhattátok az iskolában. Ennek kidolgozását megkezdtétek a felkésztő órákon.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1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29" y="96350"/>
            <a:ext cx="4538124" cy="684885"/>
          </a:xfrm>
        </p:spPr>
        <p:txBody>
          <a:bodyPr anchor="b">
            <a:normAutofit/>
          </a:bodyPr>
          <a:lstStyle/>
          <a:p>
            <a:pPr algn="l"/>
            <a:r>
              <a:rPr lang="hu-HU" sz="4000" dirty="0"/>
              <a:t>A döntés...</a:t>
            </a:r>
            <a:r>
              <a:rPr lang="en-US" sz="4000" dirty="0"/>
              <a:t>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843" y="958789"/>
            <a:ext cx="4761246" cy="5566298"/>
          </a:xfrm>
        </p:spPr>
        <p:txBody>
          <a:bodyPr anchor="t">
            <a:normAutofit fontScale="92500" lnSpcReduction="20000"/>
          </a:bodyPr>
          <a:lstStyle/>
          <a:p>
            <a:r>
              <a:rPr lang="hu-HU" sz="2400" dirty="0"/>
              <a:t>Te mit szeretnél?</a:t>
            </a:r>
          </a:p>
          <a:p>
            <a:pPr marL="36900" indent="0">
              <a:buNone/>
            </a:pPr>
            <a:r>
              <a:rPr lang="sr-Latn-RS" sz="2400" dirty="0"/>
              <a:t>Az iskola kiválasztása ideális esetben a diák, nem pedig a szülő döntése, de a szülők sokat segíthetnek a pálya-ismeretben és az önismeretben. A jó döntéshez az kell, hogy a diák tisztában legyen saját képességeivel, határaival, bőven kapjon információkat szakmákról, iskolatípusokról, tantárgyakról, továbbtanulási lehetőségekről. </a:t>
            </a:r>
          </a:p>
          <a:p>
            <a:pPr marL="36900" indent="0">
              <a:buNone/>
            </a:pPr>
            <a:r>
              <a:rPr lang="sr-Latn-RS" sz="2400" dirty="0"/>
              <a:t>Érdemes alaposan átböngészni a szimpatikus középiskolák Facebook-oldalát, honlapját és − ha van − Youtube-csatornáját, ezek ugyanis sok mindent elárulnak az iskola hangulatáról, a közösségi életről.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879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hu-HU" sz="4000" dirty="0"/>
              <a:t>Szabadkai középiskolák</a:t>
            </a:r>
            <a:endParaRPr lang="en-US" sz="4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843" y="1732449"/>
            <a:ext cx="5166804" cy="4615085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hu-HU" sz="2400" dirty="0"/>
              <a:t>Egészségügyi középiskola</a:t>
            </a:r>
          </a:p>
          <a:p>
            <a:pPr marL="36900" indent="0">
              <a:buNone/>
            </a:pPr>
            <a:r>
              <a:rPr lang="en-US" sz="2400" dirty="0">
                <a:hlinkClick r:id="rId4"/>
              </a:rPr>
              <a:t>http://www.medicinskasu.edu.rs/hu#</a:t>
            </a:r>
            <a:endParaRPr lang="hu-HU" sz="2400" dirty="0"/>
          </a:p>
          <a:p>
            <a:pPr marL="36900" indent="0">
              <a:buNone/>
            </a:pPr>
            <a:r>
              <a:rPr lang="hu-HU" sz="2400" dirty="0"/>
              <a:t>Politechnikai Iskola</a:t>
            </a:r>
          </a:p>
          <a:p>
            <a:pPr marL="36900" indent="0">
              <a:buNone/>
            </a:pPr>
            <a:r>
              <a:rPr lang="hu-HU" sz="2400" dirty="0">
                <a:hlinkClick r:id="rId5"/>
              </a:rPr>
              <a:t>http://hu.politehnickasu.edu.rs/</a:t>
            </a:r>
            <a:r>
              <a:rPr lang="hu-HU" sz="2400" dirty="0"/>
              <a:t> </a:t>
            </a:r>
          </a:p>
          <a:p>
            <a:pPr marL="36900" indent="0">
              <a:buNone/>
            </a:pPr>
            <a:r>
              <a:rPr lang="en-US" sz="2400" dirty="0">
                <a:hlinkClick r:id="rId6"/>
              </a:rPr>
              <a:t>http://www.politehnickasu.edu.rs/plan-upisa/#page-content</a:t>
            </a:r>
            <a:r>
              <a:rPr lang="hu-HU" sz="2400" dirty="0"/>
              <a:t> </a:t>
            </a:r>
          </a:p>
          <a:p>
            <a:pPr marL="36900" indent="0">
              <a:buNone/>
            </a:pPr>
            <a:r>
              <a:rPr lang="hu-HU" sz="2400" dirty="0"/>
              <a:t>Vegyészeti-Technológiai Iskola</a:t>
            </a:r>
          </a:p>
          <a:p>
            <a:pPr marL="36900" indent="0">
              <a:buNone/>
            </a:pPr>
            <a:r>
              <a:rPr lang="en-US" sz="2400" dirty="0">
                <a:hlinkClick r:id="rId7"/>
              </a:rPr>
              <a:t>https://www.hts.edu.rs/index.php/hu/</a:t>
            </a:r>
            <a:r>
              <a:rPr lang="hu-HU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419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hu-HU" sz="4000" dirty="0"/>
              <a:t>Szabadkai középiskolák</a:t>
            </a:r>
            <a:endParaRPr lang="en-US" sz="4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555" y="1732449"/>
            <a:ext cx="5450890" cy="4872537"/>
          </a:xfrm>
        </p:spPr>
        <p:txBody>
          <a:bodyPr anchor="t">
            <a:normAutofit fontScale="92500" lnSpcReduction="20000"/>
          </a:bodyPr>
          <a:lstStyle/>
          <a:p>
            <a:pPr marL="36900" indent="0">
              <a:buNone/>
            </a:pPr>
            <a:r>
              <a:rPr lang="pl-PL" dirty="0">
                <a:effectLst/>
              </a:rPr>
              <a:t>Ivan Sarić Műszaki Iskola</a:t>
            </a:r>
          </a:p>
          <a:p>
            <a:pPr marL="36900" indent="0">
              <a:buNone/>
            </a:pPr>
            <a:r>
              <a:rPr lang="pl-PL" sz="2400" b="1" dirty="0">
                <a:effectLst/>
                <a:hlinkClick r:id="rId4"/>
              </a:rPr>
              <a:t>http://tsis.edu.rs/#</a:t>
            </a:r>
            <a:r>
              <a:rPr lang="pl-PL" sz="2400" b="1" dirty="0">
                <a:effectLst/>
              </a:rPr>
              <a:t> </a:t>
            </a:r>
            <a:endParaRPr lang="hu-HU" sz="2400" dirty="0"/>
          </a:p>
          <a:p>
            <a:pPr marL="36900" indent="0">
              <a:buNone/>
            </a:pPr>
            <a:r>
              <a:rPr lang="en-US" sz="2400" dirty="0">
                <a:hlinkClick r:id="rId5"/>
              </a:rPr>
              <a:t>https://upis.tsis.edu.rs/hu/indexhu.php</a:t>
            </a:r>
            <a:r>
              <a:rPr lang="hu-HU" sz="2400" dirty="0"/>
              <a:t> </a:t>
            </a:r>
          </a:p>
          <a:p>
            <a:pPr marL="36900" indent="0">
              <a:buNone/>
            </a:pPr>
            <a:r>
              <a:rPr lang="hu-HU" sz="2400" dirty="0"/>
              <a:t>Bosa Mili</a:t>
            </a:r>
            <a:r>
              <a:rPr lang="sr-Latn-RS" sz="2400" dirty="0"/>
              <a:t>ćević </a:t>
            </a:r>
            <a:r>
              <a:rPr lang="hu-HU" sz="2400" dirty="0"/>
              <a:t>Közgazdasági Iskola</a:t>
            </a:r>
          </a:p>
          <a:p>
            <a:pPr marL="36900" indent="0">
              <a:buNone/>
            </a:pPr>
            <a:r>
              <a:rPr lang="en-US" sz="2400" dirty="0">
                <a:hlinkClick r:id="rId6"/>
              </a:rPr>
              <a:t>http://ekonomskasu.edu.rs/hu/kezdolap/</a:t>
            </a:r>
            <a:endParaRPr lang="hu-HU" sz="2400" dirty="0"/>
          </a:p>
          <a:p>
            <a:pPr marL="36900" indent="0">
              <a:buNone/>
            </a:pPr>
            <a:r>
              <a:rPr lang="pl-PL" sz="2400" dirty="0">
                <a:effectLst/>
              </a:rPr>
              <a:t>Svetozar Markovi</a:t>
            </a:r>
            <a:r>
              <a:rPr lang="sr-Latn-RS" sz="2400" dirty="0">
                <a:effectLst/>
              </a:rPr>
              <a:t>ć</a:t>
            </a:r>
            <a:r>
              <a:rPr lang="pl-PL" sz="2400" dirty="0">
                <a:effectLst/>
              </a:rPr>
              <a:t> Gimnázium</a:t>
            </a:r>
          </a:p>
          <a:p>
            <a:pPr marL="36900" indent="0">
              <a:buNone/>
            </a:pPr>
            <a:r>
              <a:rPr lang="hu-HU" sz="2400" dirty="0">
                <a:hlinkClick r:id="rId7"/>
              </a:rPr>
              <a:t>https://www.gimnazijasubotica.edu.rs/ma/</a:t>
            </a:r>
            <a:r>
              <a:rPr lang="hu-HU" sz="2400" dirty="0"/>
              <a:t> </a:t>
            </a:r>
          </a:p>
          <a:p>
            <a:pPr marL="36900" indent="0">
              <a:buNone/>
            </a:pPr>
            <a:r>
              <a:rPr lang="hu-HU" sz="2400" dirty="0"/>
              <a:t>Püspökségi Klasszikus Gimnázium</a:t>
            </a:r>
          </a:p>
          <a:p>
            <a:pPr marL="36900" indent="0">
              <a:buNone/>
            </a:pPr>
            <a:r>
              <a:rPr lang="en-US" sz="2400" dirty="0">
                <a:hlinkClick r:id="rId8"/>
              </a:rPr>
              <a:t>http://www.paulinum.edu.rs/index.php?option=com_content&amp;view=article&amp;id=51&amp;Itemid=1&amp;lang=hu</a:t>
            </a:r>
            <a:r>
              <a:rPr lang="sr-Latn-RS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73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758" y="609600"/>
            <a:ext cx="5726096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hu-HU" sz="4000" dirty="0"/>
              <a:t>Tehetséggondozó középiskolák</a:t>
            </a:r>
            <a:endParaRPr lang="en-US" sz="4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554" y="1732449"/>
            <a:ext cx="5566299" cy="4058751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hu-HU" sz="2400" dirty="0"/>
              <a:t>Kosztolányi Dezső Tehetséggondozó Gimnázium</a:t>
            </a:r>
          </a:p>
          <a:p>
            <a:pPr marL="36900" indent="0">
              <a:buNone/>
            </a:pPr>
            <a:r>
              <a:rPr lang="en-US" sz="2400" dirty="0">
                <a:hlinkClick r:id="rId4"/>
              </a:rPr>
              <a:t>http://tg.edu.rs/hun/</a:t>
            </a:r>
            <a:r>
              <a:rPr lang="hu-HU" sz="2400" dirty="0"/>
              <a:t> </a:t>
            </a:r>
          </a:p>
          <a:p>
            <a:pPr marL="36900" indent="0">
              <a:buNone/>
            </a:pPr>
            <a:r>
              <a:rPr lang="hu-HU" sz="2400" dirty="0"/>
              <a:t>Bolyai Tehetséggondozó Gimnázium - Zenta</a:t>
            </a:r>
          </a:p>
          <a:p>
            <a:pPr marL="36900" indent="0">
              <a:buNone/>
            </a:pPr>
            <a:r>
              <a:rPr lang="hu-HU" sz="2400" dirty="0">
                <a:hlinkClick r:id="rId5"/>
              </a:rPr>
              <a:t>http://www.bolyai-zenta.edu.rs/</a:t>
            </a:r>
            <a:r>
              <a:rPr lang="hu-HU" sz="2400" dirty="0"/>
              <a:t> </a:t>
            </a:r>
          </a:p>
          <a:p>
            <a:pPr marL="36900" indent="0">
              <a:buNone/>
            </a:pPr>
            <a:r>
              <a:rPr lang="hu-HU" sz="2400" dirty="0"/>
              <a:t>Szabadkai Zeneiskola</a:t>
            </a:r>
          </a:p>
          <a:p>
            <a:pPr marL="36900" indent="0">
              <a:buNone/>
            </a:pPr>
            <a:r>
              <a:rPr lang="hu-HU" sz="2400" dirty="0">
                <a:hlinkClick r:id="rId6"/>
              </a:rPr>
              <a:t>https://muzickasu.edu.rs/?lang=hu</a:t>
            </a:r>
            <a:r>
              <a:rPr lang="hu-HU" sz="2400" dirty="0"/>
              <a:t> </a:t>
            </a:r>
          </a:p>
          <a:p>
            <a:pPr marL="369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0207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{91FFC36C-4CC3-4BD9-861D-67FB18EB6219}tf55705232</Template>
  <TotalTime>0</TotalTime>
  <Words>673</Words>
  <Application>Microsoft Office PowerPoint</Application>
  <PresentationFormat>Widescreen</PresentationFormat>
  <Paragraphs>88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Goudy Old Style</vt:lpstr>
      <vt:lpstr>Wingdings 2</vt:lpstr>
      <vt:lpstr>SlateVTI</vt:lpstr>
      <vt:lpstr>А továbbtanulásról</vt:lpstr>
      <vt:lpstr>„Válaszd azt a munkát, amit szeretsz, és soha többé nem kell dolgoznod egy napot sem az életben!” /Konfuciusz</vt:lpstr>
      <vt:lpstr>A sikeres pályaválasztás feltételei</vt:lpstr>
      <vt:lpstr>Ami segít </vt:lpstr>
      <vt:lpstr>A felkészítő órák</vt:lpstr>
      <vt:lpstr>A döntés... </vt:lpstr>
      <vt:lpstr>Szabadkai középiskolák</vt:lpstr>
      <vt:lpstr>Szabadkai középiskolák</vt:lpstr>
      <vt:lpstr>Tehetséggondozó középiskolák</vt:lpstr>
      <vt:lpstr>Speciális iskolák</vt:lpstr>
      <vt:lpstr>Valahol máshol...? </vt:lpstr>
      <vt:lpstr>Ami még szűkíti a lehetőségeket... </vt:lpstr>
      <vt:lpstr>Ami még szűkíti a lehetőségeket... </vt:lpstr>
      <vt:lpstr>Tesztek és kérdőívek </vt:lpstr>
      <vt:lpstr>Ha további kérdéseid lennének, fordulj hozzánk bizalommal!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2020-04-02T15:46:30Z</dcterms:created>
  <dcterms:modified xsi:type="dcterms:W3CDTF">2020-04-02T19:45:07Z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